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4"/>
  </p:notesMasterIdLst>
  <p:sldIdLst>
    <p:sldId id="256" r:id="rId5"/>
    <p:sldId id="257" r:id="rId6"/>
    <p:sldId id="262" r:id="rId7"/>
    <p:sldId id="263" r:id="rId8"/>
    <p:sldId id="265" r:id="rId9"/>
    <p:sldId id="267" r:id="rId10"/>
    <p:sldId id="266" r:id="rId11"/>
    <p:sldId id="269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2801"/>
    <a:srgbClr val="FE4A26"/>
    <a:srgbClr val="9900CC"/>
    <a:srgbClr val="FF9900"/>
    <a:srgbClr val="D99B01"/>
    <a:srgbClr val="FF66CC"/>
    <a:srgbClr val="FF67AC"/>
    <a:srgbClr val="CC0099"/>
    <a:srgbClr val="FFDC47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D34EF-A4FC-4A45-A170-442C9D243740}" v="2" dt="2020-03-29T13:13:21.736"/>
    <p1510:client id="{A3BCCED5-73A2-4C2D-B694-51651AD446EF}" v="31" dt="2020-03-29T13:08:14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yer Remo" userId="e5fcf435-21fc-4a89-b272-e93cacb95ab8" providerId="ADAL" clId="{405D34EF-A4FC-4A45-A170-442C9D243740}"/>
    <pc:docChg chg="modSld">
      <pc:chgData name="Meyer Remo" userId="e5fcf435-21fc-4a89-b272-e93cacb95ab8" providerId="ADAL" clId="{405D34EF-A4FC-4A45-A170-442C9D243740}" dt="2020-03-29T13:13:21.736" v="2" actId="12"/>
      <pc:docMkLst>
        <pc:docMk/>
      </pc:docMkLst>
      <pc:sldChg chg="modSp">
        <pc:chgData name="Meyer Remo" userId="e5fcf435-21fc-4a89-b272-e93cacb95ab8" providerId="ADAL" clId="{405D34EF-A4FC-4A45-A170-442C9D243740}" dt="2020-03-29T08:05:42.060" v="0" actId="20577"/>
        <pc:sldMkLst>
          <pc:docMk/>
          <pc:sldMk cId="3577969218" sldId="266"/>
        </pc:sldMkLst>
        <pc:spChg chg="mod">
          <ac:chgData name="Meyer Remo" userId="e5fcf435-21fc-4a89-b272-e93cacb95ab8" providerId="ADAL" clId="{405D34EF-A4FC-4A45-A170-442C9D243740}" dt="2020-03-29T08:05:42.060" v="0" actId="20577"/>
          <ac:spMkLst>
            <pc:docMk/>
            <pc:sldMk cId="3577969218" sldId="266"/>
            <ac:spMk id="26" creationId="{CECAE72B-77C1-4559-8492-BAFDE89C2B0D}"/>
          </ac:spMkLst>
        </pc:spChg>
      </pc:sldChg>
      <pc:sldChg chg="modSp">
        <pc:chgData name="Meyer Remo" userId="e5fcf435-21fc-4a89-b272-e93cacb95ab8" providerId="ADAL" clId="{405D34EF-A4FC-4A45-A170-442C9D243740}" dt="2020-03-29T13:13:21.736" v="2" actId="12"/>
        <pc:sldMkLst>
          <pc:docMk/>
          <pc:sldMk cId="432696482" sldId="268"/>
        </pc:sldMkLst>
        <pc:spChg chg="mod">
          <ac:chgData name="Meyer Remo" userId="e5fcf435-21fc-4a89-b272-e93cacb95ab8" providerId="ADAL" clId="{405D34EF-A4FC-4A45-A170-442C9D243740}" dt="2020-03-29T13:13:21.736" v="2" actId="12"/>
          <ac:spMkLst>
            <pc:docMk/>
            <pc:sldMk cId="432696482" sldId="268"/>
            <ac:spMk id="8" creationId="{92B16198-3A58-4576-93E7-70EC40ADD5FE}"/>
          </ac:spMkLst>
        </pc:spChg>
      </pc:sldChg>
    </pc:docChg>
  </pc:docChgLst>
  <pc:docChgLst>
    <pc:chgData name="Meyer Remo" userId="S::meyer5@bfh.ch::e5fcf435-21fc-4a89-b272-e93cacb95ab8" providerId="AD" clId="Web-{A3BCCED5-73A2-4C2D-B694-51651AD446EF}"/>
    <pc:docChg chg="modSld">
      <pc:chgData name="Meyer Remo" userId="S::meyer5@bfh.ch::e5fcf435-21fc-4a89-b272-e93cacb95ab8" providerId="AD" clId="Web-{A3BCCED5-73A2-4C2D-B694-51651AD446EF}" dt="2020-03-29T13:08:14.331" v="29" actId="20577"/>
      <pc:docMkLst>
        <pc:docMk/>
      </pc:docMkLst>
      <pc:sldChg chg="modSp">
        <pc:chgData name="Meyer Remo" userId="S::meyer5@bfh.ch::e5fcf435-21fc-4a89-b272-e93cacb95ab8" providerId="AD" clId="Web-{A3BCCED5-73A2-4C2D-B694-51651AD446EF}" dt="2020-03-29T13:08:14.331" v="28" actId="20577"/>
        <pc:sldMkLst>
          <pc:docMk/>
          <pc:sldMk cId="3577969218" sldId="266"/>
        </pc:sldMkLst>
        <pc:spChg chg="mod">
          <ac:chgData name="Meyer Remo" userId="S::meyer5@bfh.ch::e5fcf435-21fc-4a89-b272-e93cacb95ab8" providerId="AD" clId="Web-{A3BCCED5-73A2-4C2D-B694-51651AD446EF}" dt="2020-03-29T13:08:14.331" v="28" actId="20577"/>
          <ac:spMkLst>
            <pc:docMk/>
            <pc:sldMk cId="3577969218" sldId="266"/>
            <ac:spMk id="26" creationId="{CECAE72B-77C1-4559-8492-BAFDE89C2B0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Dubai" panose="020B0503030403030204" pitchFamily="34" charset="-78"/>
              </a:defRPr>
            </a:lvl1pPr>
          </a:lstStyle>
          <a:p>
            <a:fld id="{D0D9BF88-7C37-4EF3-8E34-29BDAFC54E7D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Dubai" panose="020B0503030403030204" pitchFamily="34" charset="-78"/>
              </a:defRPr>
            </a:lvl1pPr>
          </a:lstStyle>
          <a:p>
            <a:fld id="{50FD61BD-D81B-4B4A-A35F-CBEB1D1377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39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Dubai" panose="020B0503030403030204" pitchFamily="34" charset="-78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1670" y="2877160"/>
            <a:ext cx="8093364" cy="1383822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1670" y="4251505"/>
            <a:ext cx="809336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D5D53570-AF34-4645-9188-11522E8A0C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965" y="128469"/>
            <a:ext cx="8246070" cy="106893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502815"/>
            <a:ext cx="8246070" cy="3206799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425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accent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1425" y="1198559"/>
            <a:ext cx="6260905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8965" y="128470"/>
            <a:ext cx="8246071" cy="1068935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087040"/>
            <a:ext cx="4040188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087040"/>
            <a:ext cx="4041775" cy="2137871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</a:defRPr>
            </a:lvl1pPr>
          </a:lstStyle>
          <a:p>
            <a:fld id="{53074F12-AA26-4AC8-9962-C36BB8F32554}" type="datetimeFigureOut">
              <a:rPr lang="en-US" smtClean="0"/>
              <a:pPr/>
              <a:t>3/29/2020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ubai" panose="020B0503030403030204" pitchFamily="34" charset="-78"/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8A34A6-61D1-4394-82E5-9AC8EA81C5E7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Dubai" panose="020B0503030403030204" pitchFamily="34" charset="-78"/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Dubai" panose="020B0503030403030204" pitchFamily="34" charset="-78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Dubai" panose="020B0503030403030204" pitchFamily="34" charset="-78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Design Thinking</a:t>
            </a:r>
            <a:br>
              <a:rPr lang="en-US"/>
            </a:br>
            <a:r>
              <a:rPr lang="en-US"/>
              <a:t>Team Red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80" y="4257498"/>
            <a:ext cx="8093365" cy="610820"/>
          </a:xfrm>
        </p:spPr>
        <p:txBody>
          <a:bodyPr>
            <a:normAutofit/>
          </a:bodyPr>
          <a:lstStyle/>
          <a:p>
            <a:r>
              <a:rPr lang="en-US" sz="1400"/>
              <a:t>Kirupananthan Kaurisanker, Meyer Remo, Pelts Dmytriy, Rodriguez </a:t>
            </a:r>
            <a:r>
              <a:rPr lang="en-US" sz="1400" err="1"/>
              <a:t>Ugolini</a:t>
            </a:r>
            <a:r>
              <a:rPr lang="en-US" sz="1400"/>
              <a:t> Julian, Dénervaud Natalya    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63500" dir="3000000" algn="tl" rotWithShape="0">
                    <a:schemeClr val="accent2"/>
                  </a:outerShdw>
                </a:effectLst>
              </a:rPr>
              <a:t>Scoping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1" y="1481325"/>
            <a:ext cx="8398774" cy="3640685"/>
          </a:xfrm>
        </p:spPr>
        <p:txBody>
          <a:bodyPr>
            <a:normAutofit lnSpcReduction="10000"/>
          </a:bodyPr>
          <a:lstStyle/>
          <a:p>
            <a:r>
              <a:rPr lang="en-US" sz="2300"/>
              <a:t>User group: «Doctor in a clinic – addiction» </a:t>
            </a:r>
          </a:p>
          <a:p>
            <a:r>
              <a:rPr lang="en-US" sz="2300"/>
              <a:t>Problems to solve: </a:t>
            </a:r>
          </a:p>
          <a:p>
            <a:pPr lvl="1"/>
            <a:r>
              <a:rPr lang="de-DE" sz="1800"/>
              <a:t>Applikation für Ärzte in einer Klinik für Suchtkranke die ambulant behandelt werden.</a:t>
            </a:r>
          </a:p>
          <a:p>
            <a:pPr lvl="1"/>
            <a:r>
              <a:rPr lang="de-DE" sz="1800"/>
              <a:t>Das Ziel der Applikation ist es, den Arzt über den Zustand des Patienten auf dem Laufenden zu halten.</a:t>
            </a:r>
          </a:p>
          <a:p>
            <a:r>
              <a:rPr lang="de-DE" sz="2300"/>
              <a:t>Problems not </a:t>
            </a:r>
            <a:r>
              <a:rPr lang="de-DE" sz="2300" err="1"/>
              <a:t>to</a:t>
            </a:r>
            <a:r>
              <a:rPr lang="de-DE" sz="2300"/>
              <a:t> </a:t>
            </a:r>
            <a:r>
              <a:rPr lang="de-DE" sz="2300" err="1"/>
              <a:t>solve</a:t>
            </a:r>
            <a:r>
              <a:rPr lang="de-DE" sz="2300"/>
              <a:t>:</a:t>
            </a:r>
          </a:p>
          <a:p>
            <a:pPr lvl="1"/>
            <a:r>
              <a:rPr lang="de-DE" sz="1800"/>
              <a:t>Klassische Administrative Aufgaben wie Erfassen von Patienten und Erstellen von Terminen</a:t>
            </a:r>
          </a:p>
          <a:p>
            <a:pPr lvl="1"/>
            <a:r>
              <a:rPr lang="de-DE" sz="1800"/>
              <a:t>Patienten- und Behandlungsdossier führen.</a:t>
            </a:r>
          </a:p>
          <a:p>
            <a:pPr lvl="1"/>
            <a:r>
              <a:rPr lang="de-DE" sz="1800"/>
              <a:t>Schnittstellen nach </a:t>
            </a:r>
            <a:r>
              <a:rPr lang="de-DE" sz="1800" err="1"/>
              <a:t>Aussen</a:t>
            </a:r>
            <a:r>
              <a:rPr lang="de-DE" sz="1800"/>
              <a:t> detailliert umsetzen.</a:t>
            </a:r>
          </a:p>
          <a:p>
            <a:pPr lvl="1"/>
            <a:endParaRPr lang="de-DE" sz="2200"/>
          </a:p>
          <a:p>
            <a:pPr lvl="1"/>
            <a:endParaRPr lang="de-DE" sz="2200"/>
          </a:p>
          <a:p>
            <a:pPr lvl="1"/>
            <a:endParaRPr lang="de-DE" sz="2200"/>
          </a:p>
          <a:p>
            <a:pPr lvl="1"/>
            <a:endParaRPr lang="en-US" sz="2400"/>
          </a:p>
          <a:p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C3782AA-E4FC-43CA-8861-42F9FBA50B9F}"/>
              </a:ext>
            </a:extLst>
          </p:cNvPr>
          <p:cNvSpPr/>
          <p:nvPr/>
        </p:nvSpPr>
        <p:spPr>
          <a:xfrm>
            <a:off x="5227843" y="128469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de-CH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63500" dir="3000000" algn="tl" rotWithShape="0">
                    <a:schemeClr val="accent2"/>
                  </a:outerShdw>
                </a:effectLst>
              </a:rPr>
              <a:t>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60" y="1481325"/>
            <a:ext cx="8704185" cy="3533705"/>
          </a:xfrm>
        </p:spPr>
        <p:txBody>
          <a:bodyPr>
            <a:normAutofit/>
          </a:bodyPr>
          <a:lstStyle/>
          <a:p>
            <a:r>
              <a:rPr lang="de-DE" sz="2100"/>
              <a:t>Kontaktaufnahme mit der </a:t>
            </a:r>
            <a:r>
              <a:rPr lang="de-DE" sz="2100" b="1"/>
              <a:t>Klinik Südhang </a:t>
            </a:r>
            <a:r>
              <a:rPr lang="de-DE" sz="2100"/>
              <a:t>und der </a:t>
            </a:r>
            <a:r>
              <a:rPr lang="de-DE" sz="2100" b="1"/>
              <a:t>Klinik </a:t>
            </a:r>
            <a:r>
              <a:rPr lang="de-DE" sz="2100" b="1" err="1"/>
              <a:t>Meiringen</a:t>
            </a:r>
            <a:r>
              <a:rPr lang="de-DE" sz="2100" b="1"/>
              <a:t> </a:t>
            </a:r>
            <a:r>
              <a:rPr lang="de-DE" sz="2100"/>
              <a:t>und eine Absage</a:t>
            </a:r>
            <a:r>
              <a:rPr lang="de-DE" sz="2100" b="1"/>
              <a:t> </a:t>
            </a:r>
            <a:r>
              <a:rPr lang="de-DE" sz="2100"/>
              <a:t>von beiden Seiten</a:t>
            </a:r>
            <a:endParaRPr lang="de-DE" sz="800"/>
          </a:p>
          <a:p>
            <a:r>
              <a:rPr lang="de-DE" sz="2100"/>
              <a:t>Immerhin ein kurzes Gespräch mit der Empfangsmitarbeiterin der </a:t>
            </a:r>
            <a:r>
              <a:rPr lang="de-DE" sz="2100" b="1"/>
              <a:t>Klinik Südhang</a:t>
            </a:r>
          </a:p>
          <a:p>
            <a:r>
              <a:rPr lang="de-DE" sz="2100"/>
              <a:t>Information aus dem Gespräch: Sie teilte uns mit, dass unter anderem für folgende Bereiche EDV-Lösungen eingesetzt werden:  </a:t>
            </a:r>
          </a:p>
          <a:p>
            <a:pPr marL="400050" lvl="1" indent="0">
              <a:buNone/>
            </a:pPr>
            <a:r>
              <a:rPr lang="de-DE" sz="2100" i="1">
                <a:solidFill>
                  <a:schemeClr val="bg1">
                    <a:lumMod val="75000"/>
                  </a:schemeClr>
                </a:solidFill>
              </a:rPr>
              <a:t>Terminplanung, Patienten erfassen, Patientendossier, Krankengeschichte, Aufnahmegespräch, Behandlungsverläufe, Rezepte- und Medikamentenausgabe, Abrechnung mit Krankenkasse, Entlassungsgespräch</a:t>
            </a:r>
          </a:p>
          <a:p>
            <a:pPr lvl="1"/>
            <a:endParaRPr lang="de-DE" sz="2200"/>
          </a:p>
          <a:p>
            <a:pPr lvl="1"/>
            <a:endParaRPr lang="en-US" sz="2400"/>
          </a:p>
          <a:p>
            <a:endParaRPr lang="en-US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C3782AA-E4FC-43CA-8861-42F9FBA50B9F}"/>
              </a:ext>
            </a:extLst>
          </p:cNvPr>
          <p:cNvSpPr/>
          <p:nvPr/>
        </p:nvSpPr>
        <p:spPr>
          <a:xfrm>
            <a:off x="5227843" y="128469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de-CH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6151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63500" dir="3000000" algn="tl" rotWithShape="0">
                    <a:schemeClr val="accent2"/>
                  </a:outerShdw>
                </a:effectLst>
              </a:rPr>
              <a:t>Synthesize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C3782AA-E4FC-43CA-8861-42F9FBA50B9F}"/>
              </a:ext>
            </a:extLst>
          </p:cNvPr>
          <p:cNvSpPr/>
          <p:nvPr/>
        </p:nvSpPr>
        <p:spPr>
          <a:xfrm>
            <a:off x="5227843" y="128469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de-CH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DFE9908-819A-4754-A9BC-8856AB884261}"/>
              </a:ext>
            </a:extLst>
          </p:cNvPr>
          <p:cNvPicPr/>
          <p:nvPr/>
        </p:nvPicPr>
        <p:blipFill rotWithShape="1">
          <a:blip r:embed="rId2"/>
          <a:srcRect b="51488"/>
          <a:stretch/>
        </p:blipFill>
        <p:spPr>
          <a:xfrm>
            <a:off x="5715301" y="1376050"/>
            <a:ext cx="3365221" cy="12915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CDB7DEA-9A45-485A-8F5E-5CC9ECE24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995" y="2701275"/>
            <a:ext cx="3752009" cy="22705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4907BFA-7AF3-4E84-BB27-D57BE98D0C45}"/>
              </a:ext>
            </a:extLst>
          </p:cNvPr>
          <p:cNvSpPr txBox="1">
            <a:spLocks/>
          </p:cNvSpPr>
          <p:nvPr/>
        </p:nvSpPr>
        <p:spPr>
          <a:xfrm>
            <a:off x="101728" y="1376050"/>
            <a:ext cx="2378939" cy="3638982"/>
          </a:xfrm>
          <a:prstGeom prst="rect">
            <a:avLst/>
          </a:prstGeom>
          <a:solidFill>
            <a:srgbClr val="E92801">
              <a:alpha val="64706"/>
            </a:srgbClr>
          </a:solidFill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800"/>
          </a:p>
          <a:p>
            <a:pPr marL="0" indent="0">
              <a:buNone/>
            </a:pPr>
            <a:r>
              <a:rPr lang="en-US" sz="4600">
                <a:solidFill>
                  <a:schemeClr val="bg1"/>
                </a:solidFill>
              </a:rPr>
              <a:t>Main features / user requirements: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de-CH">
                <a:solidFill>
                  <a:schemeClr val="bg1"/>
                </a:solidFill>
              </a:rPr>
              <a:t>Übersichtlichkeit der Applikation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de-CH">
                <a:solidFill>
                  <a:schemeClr val="bg1"/>
                </a:solidFill>
              </a:rPr>
              <a:t>Einfach anzuwenden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de-CH">
                <a:solidFill>
                  <a:schemeClr val="bg1"/>
                </a:solidFill>
              </a:rPr>
              <a:t>Anzeigen des gesundheitlichen Zustands des Patienten 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de-CH">
                <a:solidFill>
                  <a:schemeClr val="bg1"/>
                </a:solidFill>
              </a:rPr>
              <a:t>Möglichkeit, darauf zu reagieren (Notfälle)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de-CH">
                <a:solidFill>
                  <a:schemeClr val="bg1"/>
                </a:solidFill>
              </a:rPr>
              <a:t>Information über Patienten auch zwischen den Terminen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de-CH">
                <a:solidFill>
                  <a:schemeClr val="bg1"/>
                </a:solidFill>
              </a:rPr>
              <a:t>Vorbereitung auf Sitzung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de-CH">
                <a:solidFill>
                  <a:schemeClr val="bg1"/>
                </a:solidFill>
              </a:rPr>
              <a:t>Behandlungseffizienz verbessern</a:t>
            </a:r>
          </a:p>
          <a:p>
            <a:pPr marL="0" indent="0">
              <a:buNone/>
            </a:pPr>
            <a:endParaRPr lang="en-US" sz="160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DD84753-B8A8-4B3C-BF84-B23CBAB185D3}"/>
              </a:ext>
            </a:extLst>
          </p:cNvPr>
          <p:cNvPicPr/>
          <p:nvPr/>
        </p:nvPicPr>
        <p:blipFill rotWithShape="1">
          <a:blip r:embed="rId4"/>
          <a:srcRect t="40543" b="29976"/>
          <a:stretch/>
        </p:blipFill>
        <p:spPr>
          <a:xfrm>
            <a:off x="2558915" y="1458457"/>
            <a:ext cx="3094138" cy="11455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18575CB5-1BA2-489F-B7EF-9A9662AAA0F8}"/>
              </a:ext>
            </a:extLst>
          </p:cNvPr>
          <p:cNvSpPr/>
          <p:nvPr/>
        </p:nvSpPr>
        <p:spPr>
          <a:xfrm>
            <a:off x="4301645" y="793434"/>
            <a:ext cx="47788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Stakeholders &amp; Statements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0FE2F65-BDA5-404A-93D6-A2465D7E8A90}"/>
              </a:ext>
            </a:extLst>
          </p:cNvPr>
          <p:cNvPicPr/>
          <p:nvPr/>
        </p:nvPicPr>
        <p:blipFill rotWithShape="1">
          <a:blip r:embed="rId4"/>
          <a:srcRect t="73868"/>
          <a:stretch/>
        </p:blipFill>
        <p:spPr>
          <a:xfrm>
            <a:off x="6251755" y="3487980"/>
            <a:ext cx="2771367" cy="101795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07578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63500" dir="3000000" algn="tl" rotWithShape="0">
                    <a:schemeClr val="accent2"/>
                  </a:outerShdw>
                </a:effectLst>
              </a:rPr>
              <a:t>Design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C3782AA-E4FC-43CA-8861-42F9FBA50B9F}"/>
              </a:ext>
            </a:extLst>
          </p:cNvPr>
          <p:cNvSpPr/>
          <p:nvPr/>
        </p:nvSpPr>
        <p:spPr>
          <a:xfrm>
            <a:off x="5227843" y="128469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de-CH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0F1D2502-D09A-4ADD-95AC-DB74BE9E0A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79" y="3182570"/>
            <a:ext cx="1402931" cy="146493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5F7F1B34-B401-4E64-9664-F1AEB3EAF412}"/>
              </a:ext>
            </a:extLst>
          </p:cNvPr>
          <p:cNvSpPr/>
          <p:nvPr/>
        </p:nvSpPr>
        <p:spPr>
          <a:xfrm>
            <a:off x="6404460" y="804057"/>
            <a:ext cx="241983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Storyboards</a:t>
            </a:r>
            <a:endParaRPr lang="de-DE" sz="32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769A8C8-8FE5-4EE2-AF24-F5C7889FC8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61" y="1481325"/>
            <a:ext cx="8398774" cy="3640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/>
              <a:t>Während die Storyboards der ersten Runde noch in Richtung </a:t>
            </a:r>
            <a:r>
              <a:rPr lang="de-DE" sz="1800" b="1"/>
              <a:t>Admin-Tool</a:t>
            </a:r>
            <a:r>
              <a:rPr lang="de-DE" sz="1800"/>
              <a:t> gingen</a:t>
            </a:r>
          </a:p>
          <a:p>
            <a:pPr marL="457200" lvl="1" indent="0">
              <a:buNone/>
            </a:pPr>
            <a:endParaRPr lang="de-DE" sz="2200"/>
          </a:p>
          <a:p>
            <a:pPr lvl="1"/>
            <a:endParaRPr lang="de-DE" sz="2200"/>
          </a:p>
          <a:p>
            <a:pPr lvl="1"/>
            <a:endParaRPr lang="de-DE" sz="2200"/>
          </a:p>
          <a:p>
            <a:pPr lvl="1"/>
            <a:endParaRPr lang="en-US" sz="2400"/>
          </a:p>
          <a:p>
            <a:endParaRPr lang="en-US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E9CEECCA-C0A7-4545-BD19-52E15720069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26690" y="1876704"/>
            <a:ext cx="4292605" cy="145857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6CBE602-297C-4247-A766-6018B5CC4DC6}"/>
              </a:ext>
            </a:extLst>
          </p:cNvPr>
          <p:cNvPicPr/>
          <p:nvPr/>
        </p:nvPicPr>
        <p:blipFill rotWithShape="1">
          <a:blip r:embed="rId4"/>
          <a:srcRect t="12039" b="14515"/>
          <a:stretch/>
        </p:blipFill>
        <p:spPr>
          <a:xfrm>
            <a:off x="1974458" y="3206745"/>
            <a:ext cx="3361070" cy="182794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ACA246F5-A093-4330-866C-142430E7412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360" y="1914960"/>
            <a:ext cx="2153187" cy="3119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48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63500" dir="3000000" algn="tl" rotWithShape="0">
                    <a:schemeClr val="accent2"/>
                  </a:outerShdw>
                </a:effectLst>
              </a:rPr>
              <a:t>Design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C3782AA-E4FC-43CA-8861-42F9FBA50B9F}"/>
              </a:ext>
            </a:extLst>
          </p:cNvPr>
          <p:cNvSpPr/>
          <p:nvPr/>
        </p:nvSpPr>
        <p:spPr>
          <a:xfrm>
            <a:off x="5227843" y="128469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de-CH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FAFE3C-EFAB-4B4E-B5F2-04E77D52B7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0" y="1359578"/>
            <a:ext cx="4275740" cy="226783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D9A6035D-5F58-4955-A010-545E869F7F9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8984" y="2958912"/>
            <a:ext cx="3665460" cy="2104818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AFDCEFBA-B067-4D22-A451-880BDA05CA9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024724" y="3750385"/>
            <a:ext cx="3370292" cy="132959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B408E46-D410-4CA2-8E67-E7103076C79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96260" y="1450222"/>
            <a:ext cx="3634990" cy="1450811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5A41D44-B9E7-496A-A4C1-EA0FFD47FE58}"/>
              </a:ext>
            </a:extLst>
          </p:cNvPr>
          <p:cNvSpPr/>
          <p:nvPr/>
        </p:nvSpPr>
        <p:spPr>
          <a:xfrm>
            <a:off x="6404460" y="804057"/>
            <a:ext cx="241983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2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Storyboards</a:t>
            </a:r>
            <a:endParaRPr lang="de-DE" sz="32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FD84EA9E-DFB7-4203-8CC9-D0BFE7AF0CD2}"/>
              </a:ext>
            </a:extLst>
          </p:cNvPr>
          <p:cNvSpPr txBox="1">
            <a:spLocks/>
          </p:cNvSpPr>
          <p:nvPr/>
        </p:nvSpPr>
        <p:spPr>
          <a:xfrm>
            <a:off x="305704" y="247657"/>
            <a:ext cx="1808051" cy="830557"/>
          </a:xfrm>
          <a:prstGeom prst="rect">
            <a:avLst/>
          </a:prstGeom>
          <a:solidFill>
            <a:srgbClr val="E92801">
              <a:alpha val="64706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800"/>
          </a:p>
          <a:p>
            <a:pPr marL="0" indent="0">
              <a:buNone/>
            </a:pPr>
            <a:r>
              <a:rPr lang="de-DE" sz="2200">
                <a:solidFill>
                  <a:schemeClr val="bg1"/>
                </a:solidFill>
                <a:latin typeface="+mj-lt"/>
              </a:rPr>
              <a:t>Zweite Runde</a:t>
            </a:r>
            <a:endParaRPr lang="de-CH" sz="22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918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63500" dir="3000000" algn="tl" rotWithShape="0">
                    <a:schemeClr val="accent2"/>
                  </a:outerShdw>
                </a:effectLst>
              </a:rPr>
              <a:t>Prototype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C3782AA-E4FC-43CA-8861-42F9FBA50B9F}"/>
              </a:ext>
            </a:extLst>
          </p:cNvPr>
          <p:cNvSpPr/>
          <p:nvPr/>
        </p:nvSpPr>
        <p:spPr>
          <a:xfrm>
            <a:off x="5227843" y="128469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de-CH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5652164-BA98-42FE-A92F-5AF4888BE7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61" y="1481325"/>
            <a:ext cx="8398774" cy="3640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1800" b="1"/>
              <a:t>Admin-Tool</a:t>
            </a:r>
            <a:r>
              <a:rPr lang="de-DE" sz="1800"/>
              <a:t> </a:t>
            </a:r>
            <a:r>
              <a:rPr lang="de-DE" sz="1800" b="1"/>
              <a:t>Prototype</a:t>
            </a:r>
          </a:p>
          <a:p>
            <a:pPr marL="457200" lvl="1" indent="0">
              <a:buNone/>
            </a:pPr>
            <a:endParaRPr lang="de-DE" sz="2200"/>
          </a:p>
          <a:p>
            <a:pPr lvl="1"/>
            <a:endParaRPr lang="de-DE" sz="2200"/>
          </a:p>
          <a:p>
            <a:pPr lvl="1"/>
            <a:endParaRPr lang="de-DE" sz="2200"/>
          </a:p>
          <a:p>
            <a:pPr lvl="1"/>
            <a:endParaRPr lang="en-US" sz="2400"/>
          </a:p>
          <a:p>
            <a:endParaRPr lang="en-US"/>
          </a:p>
        </p:txBody>
      </p:sp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CECAE72B-77C1-4559-8492-BAFDE89C2B0D}"/>
              </a:ext>
            </a:extLst>
          </p:cNvPr>
          <p:cNvSpPr txBox="1">
            <a:spLocks/>
          </p:cNvSpPr>
          <p:nvPr/>
        </p:nvSpPr>
        <p:spPr>
          <a:xfrm>
            <a:off x="448964" y="1945152"/>
            <a:ext cx="2405969" cy="1084713"/>
          </a:xfrm>
          <a:prstGeom prst="rect">
            <a:avLst/>
          </a:prstGeom>
          <a:solidFill>
            <a:srgbClr val="E92801">
              <a:alpha val="64706"/>
            </a:srgbClr>
          </a:solidFill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err="1">
                <a:solidFill>
                  <a:schemeClr val="bg1"/>
                </a:solidFill>
                <a:latin typeface="+mj-lt"/>
              </a:rPr>
              <a:t>Nachteile</a:t>
            </a:r>
            <a:r>
              <a:rPr lang="en-US" sz="240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0" indent="0">
              <a:buNone/>
            </a:pPr>
            <a:endParaRPr lang="en-US" sz="1200">
              <a:solidFill>
                <a:schemeClr val="bg1"/>
              </a:solidFill>
              <a:latin typeface="+mj-lt"/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de-CH" sz="1700">
                <a:solidFill>
                  <a:schemeClr val="bg1"/>
                </a:solidFill>
                <a:latin typeface="+mj-lt"/>
              </a:rPr>
              <a:t>Wenig innovativ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e-CH" sz="1700">
                <a:solidFill>
                  <a:schemeClr val="bg1"/>
                </a:solidFill>
                <a:latin typeface="+mj-lt"/>
              </a:rPr>
              <a:t>Tausende auf dem Markt</a:t>
            </a:r>
            <a:endParaRPr lang="de-CH" sz="1700">
              <a:solidFill>
                <a:schemeClr val="bg1"/>
              </a:solidFill>
              <a:latin typeface="+mj-lt"/>
              <a:cs typeface="Calibri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de-CH" sz="1700">
                <a:solidFill>
                  <a:schemeClr val="bg1"/>
                </a:solidFill>
                <a:latin typeface="+mj-lt"/>
              </a:rPr>
              <a:t>Viel Fachwissen vorausgesetzt</a:t>
            </a:r>
            <a:endParaRPr lang="de-CH" sz="1700">
              <a:solidFill>
                <a:schemeClr val="bg1"/>
              </a:solidFill>
              <a:latin typeface="+mj-lt"/>
              <a:cs typeface="Calibri"/>
            </a:endParaRPr>
          </a:p>
          <a:p>
            <a:pPr lvl="0">
              <a:buFont typeface="Wingdings" panose="05000000000000000000" pitchFamily="2" charset="2"/>
              <a:buChar char="ü"/>
            </a:pPr>
            <a:endParaRPr lang="en-US" sz="1600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D65BE72F-73B1-4B05-A186-99E5C0147C49}"/>
              </a:ext>
            </a:extLst>
          </p:cNvPr>
          <p:cNvPicPr/>
          <p:nvPr/>
        </p:nvPicPr>
        <p:blipFill rotWithShape="1">
          <a:blip r:embed="rId2"/>
          <a:srcRect t="5669"/>
          <a:stretch/>
        </p:blipFill>
        <p:spPr bwMode="auto">
          <a:xfrm>
            <a:off x="3197655" y="1940119"/>
            <a:ext cx="2336090" cy="25126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A9646C1-66C9-42DA-B3F1-A67929D3E1C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38514" y="1940119"/>
            <a:ext cx="2406015" cy="183959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70DE898-0BF0-40CB-961C-995B2C605D4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07016" y="3640685"/>
            <a:ext cx="1965286" cy="1397835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1296E452-5C0A-4C6E-BFF1-14D154624C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048" y="3640685"/>
            <a:ext cx="1810708" cy="1452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0CD8394-1858-4D33-948F-FA8DA0082FD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20414" y="3311785"/>
            <a:ext cx="2932797" cy="151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6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63500" dir="3000000" algn="tl" rotWithShape="0">
                    <a:schemeClr val="accent2"/>
                  </a:outerShdw>
                </a:effectLst>
              </a:rPr>
              <a:t>Prototype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C3782AA-E4FC-43CA-8861-42F9FBA50B9F}"/>
              </a:ext>
            </a:extLst>
          </p:cNvPr>
          <p:cNvSpPr/>
          <p:nvPr/>
        </p:nvSpPr>
        <p:spPr>
          <a:xfrm>
            <a:off x="5227843" y="128469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de-CH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EA00A450-1276-49CC-933B-AB78C7473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894"/>
          <a:stretch/>
        </p:blipFill>
        <p:spPr bwMode="auto">
          <a:xfrm>
            <a:off x="39166" y="1947470"/>
            <a:ext cx="1763168" cy="2977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7877FD4F-5C3A-418E-9C9B-5B5684CC06B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92099" y="1623248"/>
            <a:ext cx="2407539" cy="330132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BD49A36C-0824-4703-9DF1-C5058A1DA09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920343" y="1509625"/>
            <a:ext cx="2443280" cy="161256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42672F7E-1BD9-4D2B-BE60-13B040CD517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467403" y="1682169"/>
            <a:ext cx="2171707" cy="1493075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DC4869D2-8A32-4F84-A1A3-871A822AF90C}"/>
              </a:ext>
            </a:extLst>
          </p:cNvPr>
          <p:cNvSpPr txBox="1">
            <a:spLocks/>
          </p:cNvSpPr>
          <p:nvPr/>
        </p:nvSpPr>
        <p:spPr>
          <a:xfrm>
            <a:off x="97363" y="1368812"/>
            <a:ext cx="1763168" cy="439414"/>
          </a:xfrm>
          <a:prstGeom prst="rect">
            <a:avLst/>
          </a:prstGeom>
          <a:solidFill>
            <a:srgbClr val="E92801">
              <a:alpha val="64706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>
                <a:solidFill>
                  <a:schemeClr val="bg1"/>
                </a:solidFill>
                <a:latin typeface="+mj-lt"/>
              </a:rPr>
              <a:t>Zweite Runde</a:t>
            </a:r>
            <a:endParaRPr lang="de-CH" sz="220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064F4FD5-630A-431A-8979-26425E56F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96" t="37484"/>
          <a:stretch/>
        </p:blipFill>
        <p:spPr bwMode="auto">
          <a:xfrm>
            <a:off x="1655124" y="3238759"/>
            <a:ext cx="1414310" cy="17590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E8990DA-1738-47A2-A420-A06C8F7FBC5C}"/>
              </a:ext>
            </a:extLst>
          </p:cNvPr>
          <p:cNvGrpSpPr/>
          <p:nvPr/>
        </p:nvGrpSpPr>
        <p:grpSpPr>
          <a:xfrm>
            <a:off x="3102525" y="3428544"/>
            <a:ext cx="3799181" cy="1346405"/>
            <a:chOff x="0" y="0"/>
            <a:chExt cx="5182138" cy="1946534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CD8A159-2A1C-43FC-BA13-D9ABCA6B1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69210" cy="19278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86D9EDBC-6353-4FD0-AF55-F8217E3BE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2928" y="18674"/>
              <a:ext cx="2569210" cy="19278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68128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6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63500" dir="3000000" algn="tl" rotWithShape="0">
                    <a:schemeClr val="accent2"/>
                  </a:outerShdw>
                </a:effectLst>
              </a:rPr>
              <a:t>Validate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C3782AA-E4FC-43CA-8861-42F9FBA50B9F}"/>
              </a:ext>
            </a:extLst>
          </p:cNvPr>
          <p:cNvSpPr/>
          <p:nvPr/>
        </p:nvSpPr>
        <p:spPr>
          <a:xfrm>
            <a:off x="5227843" y="128469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de-CH" sz="5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6461540-C11D-4FAD-9F05-80254AEB17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481914"/>
              </p:ext>
            </p:extLst>
          </p:nvPr>
        </p:nvGraphicFramePr>
        <p:xfrm>
          <a:off x="2711880" y="1655520"/>
          <a:ext cx="6260905" cy="32188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7625">
                  <a:extLst>
                    <a:ext uri="{9D8B030D-6E8A-4147-A177-3AD203B41FA5}">
                      <a16:colId xmlns:a16="http://schemas.microsoft.com/office/drawing/2014/main" val="617655784"/>
                    </a:ext>
                  </a:extLst>
                </a:gridCol>
                <a:gridCol w="2443280">
                  <a:extLst>
                    <a:ext uri="{9D8B030D-6E8A-4147-A177-3AD203B41FA5}">
                      <a16:colId xmlns:a16="http://schemas.microsoft.com/office/drawing/2014/main" val="2255386734"/>
                    </a:ext>
                  </a:extLst>
                </a:gridCol>
              </a:tblGrid>
              <a:tr h="514430">
                <a:tc grid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de-CH" sz="1100">
                        <a:effectLst/>
                      </a:endParaRPr>
                    </a:p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2000">
                          <a:effectLst/>
                        </a:rPr>
                        <a:t>Sucht-Tagebuch</a:t>
                      </a:r>
                      <a:endParaRPr lang="de-CH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CH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70359"/>
                  </a:ext>
                </a:extLst>
              </a:tr>
              <a:tr h="20618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4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Contra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519634"/>
                  </a:ext>
                </a:extLst>
              </a:tr>
              <a:tr h="248618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>
                          <a:effectLst/>
                        </a:rPr>
                        <a:t>Bessere Kommunikation mit Patient*innen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>
                          <a:effectLst/>
                        </a:rPr>
                        <a:t>Einfach zu bedienen für beide Seiten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>
                          <a:effectLst/>
                        </a:rPr>
                        <a:t>Wenig Aufwand auf beiden Seiten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>
                          <a:effectLst/>
                        </a:rPr>
                        <a:t>Reaktionsgeschwindigkeit Gesundheitspersonal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>
                          <a:effectLst/>
                        </a:rPr>
                        <a:t>Wenig medizinisches Wissen vorausgesetzt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>
                          <a:effectLst/>
                        </a:rPr>
                        <a:t>Einfach erweiterbar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>
                          <a:effectLst/>
                        </a:rPr>
                        <a:t>Nicht nur für Suchtkranke nützlich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>
                          <a:effectLst/>
                        </a:rPr>
                        <a:t>Vorbereitung für Sitzungen erleichtert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>
                          <a:effectLst/>
                        </a:rPr>
                        <a:t>Entlastet Medizinpersonal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>
                          <a:effectLst/>
                        </a:rPr>
                        <a:t>Alarmsystem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 err="1">
                          <a:effectLst/>
                        </a:rPr>
                        <a:t>Overdose</a:t>
                      </a:r>
                      <a:r>
                        <a:rPr lang="de-CH" sz="1300">
                          <a:effectLst/>
                        </a:rPr>
                        <a:t>-Button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Tiefer Detailierungsgrad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Abhängig von Patient*innen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Datensicherheit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Gesetzlicher Rahmen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Schwierig für ältere Menschen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 gibt viel ähnliches</a:t>
                      </a:r>
                    </a:p>
                    <a:p>
                      <a:pPr marL="0" algn="l" defTabSz="914400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de-CH" sz="13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68580" marR="68580" marT="0" marB="0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126861"/>
                  </a:ext>
                </a:extLst>
              </a:tr>
            </a:tbl>
          </a:graphicData>
        </a:graphic>
      </p:graphicFrame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92B16198-3A58-4576-93E7-70EC40ADD5FE}"/>
              </a:ext>
            </a:extLst>
          </p:cNvPr>
          <p:cNvSpPr txBox="1">
            <a:spLocks/>
          </p:cNvSpPr>
          <p:nvPr/>
        </p:nvSpPr>
        <p:spPr>
          <a:xfrm>
            <a:off x="171215" y="1960930"/>
            <a:ext cx="2363665" cy="1527050"/>
          </a:xfrm>
          <a:prstGeom prst="rect">
            <a:avLst/>
          </a:prstGeom>
          <a:solidFill>
            <a:srgbClr val="E92801">
              <a:alpha val="64706"/>
            </a:srgbClr>
          </a:solidFill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Dubai" panose="020B0503030403030204" pitchFamily="34" charset="-78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800"/>
          </a:p>
          <a:p>
            <a:pPr marL="0" indent="0">
              <a:buNone/>
            </a:pPr>
            <a:r>
              <a:rPr lang="en-US" sz="2600" err="1">
                <a:solidFill>
                  <a:schemeClr val="bg1"/>
                </a:solidFill>
                <a:latin typeface="+mj-lt"/>
              </a:rPr>
              <a:t>Projektideen</a:t>
            </a:r>
            <a:r>
              <a:rPr lang="en-US" sz="260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0" indent="0">
              <a:buNone/>
            </a:pPr>
            <a:endParaRPr lang="en-US" sz="1200">
              <a:solidFill>
                <a:schemeClr val="bg1"/>
              </a:solidFill>
              <a:latin typeface="+mj-lt"/>
            </a:endParaRPr>
          </a:p>
          <a:p>
            <a:pPr lvl="0">
              <a:buFont typeface="Calibri" panose="020F0502020204030204" pitchFamily="34" charset="0"/>
              <a:buChar char="x"/>
            </a:pPr>
            <a:r>
              <a:rPr lang="de-CH" sz="1700">
                <a:solidFill>
                  <a:schemeClr val="bg1"/>
                </a:solidFill>
                <a:latin typeface="+mj-lt"/>
              </a:rPr>
              <a:t>Administrations-Tool</a:t>
            </a:r>
          </a:p>
          <a:p>
            <a:pPr lvl="0">
              <a:buFont typeface="Wingdings" panose="05000000000000000000" pitchFamily="2" charset="2"/>
              <a:buChar char="ü"/>
            </a:pPr>
            <a:r>
              <a:rPr lang="de-CH" sz="1700">
                <a:solidFill>
                  <a:schemeClr val="bg1"/>
                </a:solidFill>
                <a:latin typeface="+mj-lt"/>
              </a:rPr>
              <a:t>Sucht-Tagebuch</a:t>
            </a:r>
          </a:p>
          <a:p>
            <a:pPr lvl="0">
              <a:buFont typeface="Calibri" panose="020F0502020204030204" pitchFamily="34" charset="0"/>
              <a:buChar char="x"/>
            </a:pPr>
            <a:r>
              <a:rPr lang="de-CH" sz="1700">
                <a:solidFill>
                  <a:schemeClr val="bg1"/>
                </a:solidFill>
                <a:latin typeface="+mj-lt"/>
              </a:rPr>
              <a:t>Schulungs-Game</a:t>
            </a:r>
          </a:p>
          <a:p>
            <a:pPr lvl="0">
              <a:buFont typeface="Wingdings" panose="05000000000000000000" pitchFamily="2" charset="2"/>
              <a:buChar char="ü"/>
            </a:pP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32696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893662426E20041B5DC715A07C05AC8" ma:contentTypeVersion="4" ma:contentTypeDescription="Ein neues Dokument erstellen." ma:contentTypeScope="" ma:versionID="8985d700daf88bf4e504ec005b15c445">
  <xsd:schema xmlns:xsd="http://www.w3.org/2001/XMLSchema" xmlns:xs="http://www.w3.org/2001/XMLSchema" xmlns:p="http://schemas.microsoft.com/office/2006/metadata/properties" xmlns:ns2="f3d1dfd9-2c46-4740-86be-d7afc8a22601" targetNamespace="http://schemas.microsoft.com/office/2006/metadata/properties" ma:root="true" ma:fieldsID="e2b3578527a9c6fa9f6a2d44381766d6" ns2:_="">
    <xsd:import namespace="f3d1dfd9-2c46-4740-86be-d7afc8a2260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d1dfd9-2c46-4740-86be-d7afc8a226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4184A89-2EB1-4B4D-98DC-0ED3CB6E8227}">
  <ds:schemaRefs>
    <ds:schemaRef ds:uri="f3d1dfd9-2c46-4740-86be-d7afc8a226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DDD6133-FBCF-4292-88C5-FB9D695C207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E6B76F-26FB-4803-9ECE-6320353230F3}">
  <ds:schemaRefs>
    <ds:schemaRef ds:uri="f3d1dfd9-2c46-4740-86be-d7afc8a226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On-screen Show (16:9)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Design Thinking Team Red</vt:lpstr>
      <vt:lpstr>Scoping</vt:lpstr>
      <vt:lpstr>Research</vt:lpstr>
      <vt:lpstr>Synthesize</vt:lpstr>
      <vt:lpstr>Design</vt:lpstr>
      <vt:lpstr>Design</vt:lpstr>
      <vt:lpstr>Prototype</vt:lpstr>
      <vt:lpstr>Prototype</vt:lpstr>
      <vt:lpstr>Validate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revision>1</cp:revision>
  <dcterms:created xsi:type="dcterms:W3CDTF">2013-08-21T19:17:07Z</dcterms:created>
  <dcterms:modified xsi:type="dcterms:W3CDTF">2020-03-29T13:13:27Z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0x0101006893662426E20041B5DC715A07C05AC8</vt:lpwstr>
  </property>
</Properties>
</file>